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2"/>
  </p:notesMasterIdLst>
  <p:sldIdLst>
    <p:sldId id="256" r:id="rId2"/>
    <p:sldId id="283" r:id="rId3"/>
    <p:sldId id="297" r:id="rId4"/>
    <p:sldId id="280" r:id="rId5"/>
    <p:sldId id="301" r:id="rId6"/>
    <p:sldId id="305" r:id="rId7"/>
    <p:sldId id="310" r:id="rId8"/>
    <p:sldId id="304" r:id="rId9"/>
    <p:sldId id="308" r:id="rId10"/>
    <p:sldId id="309" r:id="rId11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13"/>
    </p:embeddedFont>
    <p:embeddedFont>
      <p:font typeface="Bahnschrift Light" panose="020B0502040204020203" pitchFamily="34" charset="0"/>
      <p:regular r:id="rId14"/>
    </p:embeddedFont>
    <p:embeddedFont>
      <p:font typeface="Barlow" panose="00000500000000000000" pitchFamily="2" charset="0"/>
      <p:regular r:id="rId15"/>
      <p:bold r:id="rId16"/>
      <p:italic r:id="rId17"/>
      <p:boldItalic r:id="rId18"/>
    </p:embeddedFont>
    <p:embeddedFont>
      <p:font typeface="Barlow Light" panose="00000400000000000000" pitchFamily="2" charset="0"/>
      <p:regular r:id="rId19"/>
      <p:bold r:id="rId20"/>
      <p:italic r:id="rId21"/>
      <p:boldItalic r:id="rId22"/>
    </p:embeddedFont>
    <p:embeddedFont>
      <p:font typeface="Bell MT" panose="02020503060305020303" pitchFamily="18" charset="0"/>
      <p:regular r:id="rId23"/>
      <p:bold r:id="rId24"/>
      <p:italic r:id="rId25"/>
    </p:embeddedFont>
    <p:embeddedFont>
      <p:font typeface="Raleway Thin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DFC0"/>
    <a:srgbClr val="F0F0F0"/>
    <a:srgbClr val="01A78F"/>
    <a:srgbClr val="8238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653" autoAdjust="0"/>
  </p:normalViewPr>
  <p:slideViewPr>
    <p:cSldViewPr snapToGrid="0">
      <p:cViewPr varScale="1">
        <p:scale>
          <a:sx n="102" d="100"/>
          <a:sy n="102" d="100"/>
        </p:scale>
        <p:origin x="89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1" name="Google Shape;2291;gc620bbb036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2" name="Google Shape;2292;gc620bbb036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1574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3" name="Google Shape;2233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4" name="Google Shape;2234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89741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66751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84770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37434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4" name="Google Shape;207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1687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rgbClr val="01DF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rgbClr val="01DF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rgbClr val="01DF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rgbClr val="01DF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rgbClr val="01DF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rgbClr val="01DF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rgbClr val="01DF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rgbClr val="01DF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rgbClr val="01DF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6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1179672" y="1856088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1DFC0"/>
                </a:solidFill>
              </a:rPr>
              <a:t>Computer Networks</a:t>
            </a:r>
            <a:br>
              <a:rPr lang="en-US" b="1" dirty="0">
                <a:solidFill>
                  <a:srgbClr val="01DFC0"/>
                </a:solidFill>
              </a:rPr>
            </a:br>
            <a:r>
              <a:rPr lang="en-US" b="1" dirty="0">
                <a:solidFill>
                  <a:srgbClr val="01DFC0"/>
                </a:solidFill>
                <a:latin typeface="Bahnschrift Light" panose="020B0502040204020203" pitchFamily="34" charset="0"/>
              </a:rPr>
              <a:t>CS260</a:t>
            </a:r>
            <a:endParaRPr b="1" dirty="0">
              <a:solidFill>
                <a:srgbClr val="01DFC0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864E468-F695-537E-2B8C-E695E53D33CA}"/>
              </a:ext>
            </a:extLst>
          </p:cNvPr>
          <p:cNvSpPr/>
          <p:nvPr/>
        </p:nvSpPr>
        <p:spPr>
          <a:xfrm>
            <a:off x="4317166" y="856312"/>
            <a:ext cx="4706912" cy="3800007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>
              <a:blipFill dpi="0"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4"/>
          <p:cNvSpPr txBox="1">
            <a:spLocks noGrp="1"/>
          </p:cNvSpPr>
          <p:nvPr>
            <p:ph type="sldNum" idx="4294967295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223" name="Google Shape;2223;p34"/>
          <p:cNvSpPr txBox="1">
            <a:spLocks noGrp="1"/>
          </p:cNvSpPr>
          <p:nvPr>
            <p:ph type="ctrTitle" idx="4294967295"/>
          </p:nvPr>
        </p:nvSpPr>
        <p:spPr>
          <a:xfrm>
            <a:off x="2707448" y="1965101"/>
            <a:ext cx="441288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 dirty="0">
                <a:solidFill>
                  <a:srgbClr val="01DFC0"/>
                </a:solidFill>
                <a:latin typeface="Bell MT" panose="02020503060305020303" pitchFamily="18" charset="0"/>
                <a:cs typeface="Times New Roman" panose="02020603050405020304" pitchFamily="18" charset="0"/>
              </a:rPr>
              <a:t>THANKS</a:t>
            </a:r>
            <a:r>
              <a:rPr lang="en" sz="7200" dirty="0">
                <a:solidFill>
                  <a:srgbClr val="01DFC0"/>
                </a:solidFill>
                <a:latin typeface="Algerian" panose="04020705040A02060702" pitchFamily="82" charset="0"/>
                <a:cs typeface="Times New Roman" panose="02020603050405020304" pitchFamily="18" charset="0"/>
              </a:rPr>
              <a:t>!</a:t>
            </a:r>
            <a:endParaRPr sz="7200" dirty="0">
              <a:solidFill>
                <a:srgbClr val="01DFC0"/>
              </a:solidFill>
              <a:latin typeface="Algerian" panose="04020705040A02060702" pitchFamily="82" charset="0"/>
              <a:cs typeface="Times New Roman" panose="02020603050405020304" pitchFamily="18" charset="0"/>
            </a:endParaRPr>
          </a:p>
        </p:txBody>
      </p:sp>
      <p:sp>
        <p:nvSpPr>
          <p:cNvPr id="2224" name="Google Shape;2224;p34"/>
          <p:cNvSpPr txBox="1">
            <a:spLocks noGrp="1"/>
          </p:cNvSpPr>
          <p:nvPr>
            <p:ph type="subTitle" idx="4294967295"/>
          </p:nvPr>
        </p:nvSpPr>
        <p:spPr>
          <a:xfrm>
            <a:off x="-25933" y="2571750"/>
            <a:ext cx="9144000" cy="234335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3600" b="1" dirty="0">
              <a:solidFill>
                <a:srgbClr val="01DFC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3600" dirty="0">
              <a:solidFill>
                <a:srgbClr val="01DFC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1DFC0"/>
                </a:solidFill>
                <a:latin typeface="Barlow"/>
                <a:ea typeface="Barlow"/>
                <a:cs typeface="Barlow"/>
                <a:sym typeface="Barlow"/>
              </a:rPr>
              <a:t>				     </a:t>
            </a:r>
            <a:r>
              <a:rPr lang="en-US" b="1" dirty="0">
                <a:solidFill>
                  <a:srgbClr val="01DFC0"/>
                </a:solidFill>
                <a:latin typeface="Barlow"/>
                <a:ea typeface="Barlow"/>
                <a:cs typeface="Barlow"/>
                <a:sym typeface="Barlow"/>
              </a:rPr>
              <a:t>Presented by: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01DFC0"/>
                </a:solidFill>
                <a:latin typeface="Barlow"/>
                <a:ea typeface="Barlow"/>
                <a:cs typeface="Barlow"/>
                <a:sym typeface="Barlow"/>
              </a:rPr>
              <a:t>  Malik Saad Ahmad (231224)                                                  Moez-</a:t>
            </a:r>
            <a:r>
              <a:rPr lang="en-US" sz="1400" dirty="0" err="1">
                <a:solidFill>
                  <a:srgbClr val="01DFC0"/>
                </a:solidFill>
                <a:latin typeface="Barlow"/>
                <a:ea typeface="Barlow"/>
                <a:cs typeface="Barlow"/>
                <a:sym typeface="Barlow"/>
              </a:rPr>
              <a:t>Ul</a:t>
            </a:r>
            <a:r>
              <a:rPr lang="en-US" sz="1400" dirty="0">
                <a:solidFill>
                  <a:srgbClr val="01DFC0"/>
                </a:solidFill>
                <a:latin typeface="Barlow"/>
                <a:ea typeface="Barlow"/>
                <a:cs typeface="Barlow"/>
                <a:sym typeface="Barlow"/>
              </a:rPr>
              <a:t>-Haq (231136)                                                          Fraz Rasool (231202)</a:t>
            </a:r>
            <a:endParaRPr sz="1400" dirty="0">
              <a:solidFill>
                <a:srgbClr val="01DFC0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00174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4" name="Google Shape;2294;p3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01DFC0"/>
                </a:solidFill>
              </a:rPr>
              <a:t>Roadmap</a:t>
            </a:r>
            <a:endParaRPr b="1" dirty="0">
              <a:solidFill>
                <a:srgbClr val="01DFC0"/>
              </a:solidFill>
            </a:endParaRPr>
          </a:p>
        </p:txBody>
      </p:sp>
      <p:sp>
        <p:nvSpPr>
          <p:cNvPr id="2295" name="Google Shape;2295;p39"/>
          <p:cNvSpPr txBox="1">
            <a:spLocks noGrp="1"/>
          </p:cNvSpPr>
          <p:nvPr>
            <p:ph type="sldNum" idx="4294967295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96" name="Google Shape;2296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7" name="Google Shape;2297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98" name="Google Shape;2298;p39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2299" name="Google Shape;2299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0" name="Google Shape;2300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1</a:t>
              </a:r>
              <a:endParaRPr sz="600" dirty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01" name="Google Shape;2301;p39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2302" name="Google Shape;2302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3" name="Google Shape;2303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3</a:t>
              </a:r>
              <a:endParaRPr sz="600" dirty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04" name="Google Shape;2304;p39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2305" name="Google Shape;2305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6" name="Google Shape;2306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5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07" name="Google Shape;2307;p39"/>
          <p:cNvGrpSpPr/>
          <p:nvPr/>
        </p:nvGrpSpPr>
        <p:grpSpPr>
          <a:xfrm>
            <a:off x="6880814" y="3627815"/>
            <a:ext cx="473400" cy="473400"/>
            <a:chOff x="6880814" y="3576300"/>
            <a:chExt cx="473400" cy="473400"/>
          </a:xfrm>
        </p:grpSpPr>
        <p:sp>
          <p:nvSpPr>
            <p:cNvPr id="2308" name="Google Shape;2308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09" name="Google Shape;2309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6</a:t>
              </a:r>
              <a:endParaRPr sz="600" dirty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10" name="Google Shape;2310;p39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2311" name="Google Shape;2311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12" name="Google Shape;2312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4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313" name="Google Shape;2313;p39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2314" name="Google Shape;2314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315" name="Google Shape;2315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2</a:t>
              </a:r>
              <a:endParaRPr sz="6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2316" name="Google Shape;2316;p39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Project Proposal</a:t>
            </a:r>
            <a:endParaRPr sz="1200" dirty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17" name="Google Shape;2317;p39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Technology Stack</a:t>
            </a:r>
            <a:endParaRPr sz="1200" dirty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18" name="Google Shape;2318;p39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Potential Challenges</a:t>
            </a:r>
            <a:endParaRPr sz="1200" dirty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19" name="Google Shape;2319;p39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Project Overview</a:t>
            </a:r>
            <a:endParaRPr sz="1200" dirty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20" name="Google Shape;2320;p39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Design</a:t>
            </a:r>
            <a:endParaRPr sz="1200" dirty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21" name="Google Shape;2321;p39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Timeline</a:t>
            </a:r>
            <a:endParaRPr sz="1200" dirty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30" name="Google Shape;2307;p39">
            <a:extLst>
              <a:ext uri="{FF2B5EF4-FFF2-40B4-BE49-F238E27FC236}">
                <a16:creationId xmlns:a16="http://schemas.microsoft.com/office/drawing/2014/main" id="{2AD5029E-0059-418F-AB83-58CDC0C1348A}"/>
              </a:ext>
            </a:extLst>
          </p:cNvPr>
          <p:cNvGrpSpPr/>
          <p:nvPr/>
        </p:nvGrpSpPr>
        <p:grpSpPr>
          <a:xfrm>
            <a:off x="8574934" y="2679586"/>
            <a:ext cx="473400" cy="473400"/>
            <a:chOff x="6880814" y="3576300"/>
            <a:chExt cx="473400" cy="473400"/>
          </a:xfrm>
          <a:solidFill>
            <a:srgbClr val="002060"/>
          </a:solidFill>
        </p:grpSpPr>
        <p:sp>
          <p:nvSpPr>
            <p:cNvPr id="31" name="Google Shape;2308;p39">
              <a:extLst>
                <a:ext uri="{FF2B5EF4-FFF2-40B4-BE49-F238E27FC236}">
                  <a16:creationId xmlns:a16="http://schemas.microsoft.com/office/drawing/2014/main" id="{CBA9FE56-6DF6-40E1-AA86-50CA71FD444E}"/>
                </a:ext>
              </a:extLst>
            </p:cNvPr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2" name="Google Shape;2309;p39">
              <a:extLst>
                <a:ext uri="{FF2B5EF4-FFF2-40B4-BE49-F238E27FC236}">
                  <a16:creationId xmlns:a16="http://schemas.microsoft.com/office/drawing/2014/main" id="{8404A01A-71E2-4198-8B32-DA005940520C}"/>
                </a:ext>
              </a:extLst>
            </p:cNvPr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bg1"/>
                  </a:solidFill>
                  <a:latin typeface="Barlow"/>
                  <a:ea typeface="Barlow"/>
                  <a:cs typeface="Barlow"/>
                  <a:sym typeface="Barlow"/>
                </a:rPr>
                <a:t>7</a:t>
              </a:r>
              <a:endParaRPr sz="600" dirty="0">
                <a:solidFill>
                  <a:schemeClr val="bg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33" name="Google Shape;2321;p39">
            <a:extLst>
              <a:ext uri="{FF2B5EF4-FFF2-40B4-BE49-F238E27FC236}">
                <a16:creationId xmlns:a16="http://schemas.microsoft.com/office/drawing/2014/main" id="{4EA190F8-A00F-4493-A7BF-EBACA7E476DD}"/>
              </a:ext>
            </a:extLst>
          </p:cNvPr>
          <p:cNvSpPr txBox="1"/>
          <p:nvPr/>
        </p:nvSpPr>
        <p:spPr>
          <a:xfrm>
            <a:off x="8168455" y="3115371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Summary</a:t>
            </a:r>
            <a:endParaRPr sz="1200" dirty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1686252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1DFC0"/>
                </a:solidFill>
              </a:rPr>
              <a:t>Project Proposal </a:t>
            </a:r>
            <a:endParaRPr b="1" dirty="0">
              <a:solidFill>
                <a:srgbClr val="01DFC0"/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US" dirty="0"/>
              <a:t>Developing an Comprehensive Chat Application using Socket Programming</a:t>
            </a:r>
            <a:endParaRPr dirty="0"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135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arlow"/>
                <a:ea typeface="Barlow"/>
                <a:cs typeface="Barlow"/>
                <a:sym typeface="Barlow"/>
              </a:rPr>
              <a:t>1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EACDFC-6E37-D4AE-6E75-F824864AE5E7}"/>
              </a:ext>
            </a:extLst>
          </p:cNvPr>
          <p:cNvSpPr/>
          <p:nvPr/>
        </p:nvSpPr>
        <p:spPr>
          <a:xfrm>
            <a:off x="5254052" y="804610"/>
            <a:ext cx="3642610" cy="361263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674141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6" name="Google Shape;2236;p3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 dirty="0">
                <a:solidFill>
                  <a:srgbClr val="01DFC0"/>
                </a:solidFill>
              </a:rPr>
              <a:t>Proposal Overview</a:t>
            </a:r>
            <a:endParaRPr b="1" dirty="0">
              <a:solidFill>
                <a:srgbClr val="01DFC0"/>
              </a:solidFill>
            </a:endParaRPr>
          </a:p>
        </p:txBody>
      </p:sp>
      <p:sp>
        <p:nvSpPr>
          <p:cNvPr id="2237" name="Google Shape;2237;p36"/>
          <p:cNvSpPr txBox="1">
            <a:spLocks noGrp="1"/>
          </p:cNvSpPr>
          <p:nvPr>
            <p:ph type="body" idx="1"/>
          </p:nvPr>
        </p:nvSpPr>
        <p:spPr>
          <a:xfrm>
            <a:off x="0" y="1241842"/>
            <a:ext cx="6961517" cy="132990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Create a desktop or web application to be deployed on end-user systems, enabling real time communication and data transfer.</a:t>
            </a:r>
          </a:p>
          <a:p>
            <a:pPr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The proposed application aims to feature:</a:t>
            </a:r>
          </a:p>
          <a:p>
            <a:pPr lvl="1"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Efficient communication between end users using TCP/IP protocols.</a:t>
            </a:r>
          </a:p>
          <a:p>
            <a:pPr lvl="1"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Serializing and deserializing data, which is used to implement data encapsulation and decapsulation.</a:t>
            </a:r>
          </a:p>
          <a:p>
            <a:pPr lvl="1"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Implement packet segmentation addressing using TCP/IP protocols.</a:t>
            </a:r>
          </a:p>
          <a:p>
            <a:pPr lvl="1"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A user friendly user interface for end users to use the application.</a:t>
            </a:r>
          </a:p>
          <a:p>
            <a:pPr lvl="1"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Implement socket programming for seamless communication between clients over the client server network</a:t>
            </a:r>
          </a:p>
          <a:p>
            <a:endParaRPr sz="1600" dirty="0"/>
          </a:p>
        </p:txBody>
      </p:sp>
      <p:sp>
        <p:nvSpPr>
          <p:cNvPr id="2238" name="Google Shape;2238;p36"/>
          <p:cNvSpPr txBox="1"/>
          <p:nvPr/>
        </p:nvSpPr>
        <p:spPr>
          <a:xfrm>
            <a:off x="457200" y="4400250"/>
            <a:ext cx="8191800" cy="3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accent4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39" name="Google Shape;2239;p36"/>
          <p:cNvSpPr txBox="1">
            <a:spLocks noGrp="1"/>
          </p:cNvSpPr>
          <p:nvPr>
            <p:ph type="sldNum" idx="4294967295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 dirty="0">
                <a:solidFill>
                  <a:srgbClr val="01DFC0"/>
                </a:solidFill>
              </a:rPr>
              <a:t>Technology Stack</a:t>
            </a:r>
            <a:endParaRPr b="1" dirty="0">
              <a:solidFill>
                <a:srgbClr val="01DFC0"/>
              </a:solidFill>
            </a:endParaRP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132269" y="1354717"/>
            <a:ext cx="5276708" cy="36408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800" dirty="0"/>
              <a:t>To develop the project, the following technologies will be used:</a:t>
            </a:r>
          </a:p>
          <a:p>
            <a:pPr lvl="1"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b="1" dirty="0"/>
              <a:t>Programming Languages: </a:t>
            </a:r>
            <a:r>
              <a:rPr lang="en-US" sz="1600" dirty="0"/>
              <a:t>Python language</a:t>
            </a:r>
          </a:p>
          <a:p>
            <a:pPr lvl="1"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b="1" dirty="0"/>
              <a:t>Programming Methodology</a:t>
            </a:r>
            <a:r>
              <a:rPr lang="en-US" sz="1600" dirty="0"/>
              <a:t>: Socket Programming</a:t>
            </a:r>
          </a:p>
          <a:p>
            <a:pPr lvl="1"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b="1" dirty="0"/>
              <a:t>Database: </a:t>
            </a:r>
            <a:r>
              <a:rPr lang="en-US" sz="1600" dirty="0"/>
              <a:t>SQLite database(RDBMS), Firebase(NOSQL) </a:t>
            </a:r>
          </a:p>
          <a:p>
            <a:pPr lvl="1"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b="1" dirty="0"/>
              <a:t>Frontend: </a:t>
            </a:r>
            <a:r>
              <a:rPr lang="en-US" sz="1600" dirty="0" err="1"/>
              <a:t>Streamlit</a:t>
            </a:r>
            <a:endParaRPr lang="en-US" sz="1600" dirty="0"/>
          </a:p>
          <a:p>
            <a:pPr lvl="1"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b="1" dirty="0"/>
              <a:t>API:  </a:t>
            </a:r>
            <a:r>
              <a:rPr lang="en-US" sz="1600" dirty="0"/>
              <a:t>FASTAPI for database connection</a:t>
            </a:r>
          </a:p>
          <a:p>
            <a:pPr lvl="1"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b="1" dirty="0"/>
              <a:t>Virtual Environment: </a:t>
            </a:r>
            <a:r>
              <a:rPr lang="en-US" sz="1600" dirty="0" err="1"/>
              <a:t>Venv</a:t>
            </a:r>
            <a:r>
              <a:rPr lang="en-US" sz="1600" b="1" dirty="0"/>
              <a:t> </a:t>
            </a:r>
            <a:r>
              <a:rPr lang="en-US" sz="1600" dirty="0"/>
              <a:t>for handling dependencies</a:t>
            </a:r>
          </a:p>
          <a:p>
            <a:pPr lvl="1"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b="1" dirty="0"/>
              <a:t>Collaboration Tool: </a:t>
            </a:r>
            <a:r>
              <a:rPr lang="en-US" sz="1600" dirty="0"/>
              <a:t>Git and </a:t>
            </a:r>
            <a:r>
              <a:rPr lang="en-US" sz="1600" dirty="0" err="1"/>
              <a:t>Github</a:t>
            </a:r>
            <a:r>
              <a:rPr lang="en-US" sz="1600" dirty="0"/>
              <a:t> 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4294967295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" name="Google Shape;407;p15">
            <a:extLst>
              <a:ext uri="{FF2B5EF4-FFF2-40B4-BE49-F238E27FC236}">
                <a16:creationId xmlns:a16="http://schemas.microsoft.com/office/drawing/2014/main" id="{98308360-6036-B3BA-76F2-7952C7BCD589}"/>
              </a:ext>
            </a:extLst>
          </p:cNvPr>
          <p:cNvSpPr txBox="1"/>
          <p:nvPr/>
        </p:nvSpPr>
        <p:spPr>
          <a:xfrm>
            <a:off x="-132303" y="389259"/>
            <a:ext cx="451581" cy="889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1500" b="1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kumimoji="0" sz="15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985370-940D-7844-03CE-A44D1913757C}"/>
              </a:ext>
            </a:extLst>
          </p:cNvPr>
          <p:cNvSpPr/>
          <p:nvPr/>
        </p:nvSpPr>
        <p:spPr>
          <a:xfrm>
            <a:off x="5636302" y="891915"/>
            <a:ext cx="3469623" cy="3645985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341656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 dirty="0">
                <a:solidFill>
                  <a:srgbClr val="01DFC0"/>
                </a:solidFill>
              </a:rPr>
              <a:t>Front-End Design</a:t>
            </a:r>
            <a:endParaRPr dirty="0">
              <a:solidFill>
                <a:srgbClr val="01DFC0"/>
              </a:solidFill>
            </a:endParaRP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357348" y="1496955"/>
            <a:ext cx="5276708" cy="104492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User authentication page to allow users access to the chat room.</a:t>
            </a:r>
          </a:p>
          <a:p>
            <a:pPr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Display of previous chats in the chatroom.</a:t>
            </a:r>
          </a:p>
          <a:p>
            <a:pPr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Message feed input for the clients to share their messages.</a:t>
            </a:r>
          </a:p>
          <a:p>
            <a:pPr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Display of all client names in the chat room.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4294967295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" name="Google Shape;407;p15">
            <a:extLst>
              <a:ext uri="{FF2B5EF4-FFF2-40B4-BE49-F238E27FC236}">
                <a16:creationId xmlns:a16="http://schemas.microsoft.com/office/drawing/2014/main" id="{D6EDDC82-F454-E6C7-81D8-5CF1C3FE6388}"/>
              </a:ext>
            </a:extLst>
          </p:cNvPr>
          <p:cNvSpPr txBox="1"/>
          <p:nvPr/>
        </p:nvSpPr>
        <p:spPr>
          <a:xfrm>
            <a:off x="-70387" y="689547"/>
            <a:ext cx="346875" cy="313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5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arlow"/>
                <a:ea typeface="Barlow"/>
                <a:cs typeface="Barlow"/>
                <a:sym typeface="Barlow"/>
              </a:rPr>
              <a:t>3</a:t>
            </a:r>
            <a:endParaRPr kumimoji="0" sz="15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DAB3E4-39B0-7CB1-2D4E-BDFD0A64C209}"/>
              </a:ext>
            </a:extLst>
          </p:cNvPr>
          <p:cNvSpPr/>
          <p:nvPr/>
        </p:nvSpPr>
        <p:spPr>
          <a:xfrm>
            <a:off x="5634056" y="1086787"/>
            <a:ext cx="3390023" cy="3451113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472149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18C8F14-7A30-45D2-AB7A-A8FA517483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000835"/>
            <a:ext cx="2682600" cy="3673916"/>
          </a:xfrm>
        </p:spPr>
        <p:txBody>
          <a:bodyPr/>
          <a:lstStyle/>
          <a:p>
            <a:pPr lvl="0"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b="1" dirty="0"/>
              <a:t>Adequate socket connections between clients and server</a:t>
            </a:r>
          </a:p>
          <a:p>
            <a:pPr lvl="0"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b="1" dirty="0"/>
              <a:t>Frontend and database connection</a:t>
            </a:r>
          </a:p>
          <a:p>
            <a:pPr lvl="0">
              <a:buClr>
                <a:srgbClr val="01DFC0"/>
              </a:buClr>
              <a:buFont typeface="Wingdings" panose="05000000000000000000" pitchFamily="2" charset="2"/>
              <a:buChar char="Ø"/>
            </a:pPr>
            <a:endParaRPr lang="en-US" sz="1600" dirty="0"/>
          </a:p>
          <a:p>
            <a:pPr lvl="0"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b="1" dirty="0"/>
              <a:t>Interactive GUI</a:t>
            </a:r>
          </a:p>
          <a:p>
            <a:pPr lvl="0">
              <a:buClr>
                <a:srgbClr val="01DFC0"/>
              </a:buClr>
              <a:buFont typeface="Wingdings" panose="05000000000000000000" pitchFamily="2" charset="2"/>
              <a:buChar char="Ø"/>
            </a:pPr>
            <a:endParaRPr lang="en-US" sz="1600" dirty="0"/>
          </a:p>
          <a:p>
            <a:pPr lvl="0"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b="1" dirty="0"/>
              <a:t>Data encapsulation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9EA86D0-DE1F-44A5-9D8E-644BFBE59407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377655" y="959327"/>
            <a:ext cx="3028961" cy="3673916"/>
          </a:xfrm>
        </p:spPr>
        <p:txBody>
          <a:bodyPr/>
          <a:lstStyle/>
          <a:p>
            <a:pPr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Socket programming at the backend for smooth data transfer </a:t>
            </a:r>
          </a:p>
          <a:p>
            <a:pPr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Using SQLite database for smooth data storage.</a:t>
            </a:r>
          </a:p>
          <a:p>
            <a:pPr>
              <a:buClr>
                <a:srgbClr val="01DFC0"/>
              </a:buClr>
              <a:buFont typeface="Wingdings" panose="05000000000000000000" pitchFamily="2" charset="2"/>
              <a:buChar char="Ø"/>
            </a:pPr>
            <a:endParaRPr lang="en-US" sz="1600" dirty="0"/>
          </a:p>
          <a:p>
            <a:pPr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Utilizing inbuilt libraries like </a:t>
            </a:r>
            <a:r>
              <a:rPr lang="en-US" sz="1600" dirty="0" err="1"/>
              <a:t>Streamlit</a:t>
            </a:r>
            <a:r>
              <a:rPr lang="en-US" sz="1600" dirty="0"/>
              <a:t> or pyqt6 for frontend</a:t>
            </a:r>
          </a:p>
          <a:p>
            <a:pPr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Encode message in JSON format for data encryption.</a:t>
            </a:r>
          </a:p>
          <a:p>
            <a:endParaRPr lang="en-US" sz="1400" dirty="0"/>
          </a:p>
          <a:p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93A401-010C-450A-A9C4-996313C79ADC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8126510" y="4114236"/>
            <a:ext cx="456900" cy="468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8E397654-8698-4D53-AE8E-C218387C2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75" y="427243"/>
            <a:ext cx="2682600" cy="532084"/>
          </a:xfrm>
        </p:spPr>
        <p:txBody>
          <a:bodyPr/>
          <a:lstStyle/>
          <a:p>
            <a:r>
              <a:rPr lang="en-US" sz="3600" b="1" dirty="0">
                <a:solidFill>
                  <a:srgbClr val="01DFC0"/>
                </a:solidFill>
              </a:rPr>
              <a:t>Challenges</a:t>
            </a:r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17EB5930-3ED3-4A73-B404-9A586C7067F3}"/>
              </a:ext>
            </a:extLst>
          </p:cNvPr>
          <p:cNvSpPr txBox="1">
            <a:spLocks/>
          </p:cNvSpPr>
          <p:nvPr/>
        </p:nvSpPr>
        <p:spPr>
          <a:xfrm>
            <a:off x="3550835" y="438794"/>
            <a:ext cx="2682600" cy="532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sz="3600" b="1" dirty="0">
                <a:solidFill>
                  <a:srgbClr val="01DFC0"/>
                </a:solidFill>
              </a:rPr>
              <a:t>Solutions</a:t>
            </a:r>
          </a:p>
        </p:txBody>
      </p:sp>
      <p:sp>
        <p:nvSpPr>
          <p:cNvPr id="2" name="Google Shape;407;p15">
            <a:extLst>
              <a:ext uri="{FF2B5EF4-FFF2-40B4-BE49-F238E27FC236}">
                <a16:creationId xmlns:a16="http://schemas.microsoft.com/office/drawing/2014/main" id="{1C2CDA40-8CA0-292F-C7D5-38000BF0D219}"/>
              </a:ext>
            </a:extLst>
          </p:cNvPr>
          <p:cNvSpPr txBox="1"/>
          <p:nvPr/>
        </p:nvSpPr>
        <p:spPr>
          <a:xfrm>
            <a:off x="-70387" y="689547"/>
            <a:ext cx="346875" cy="313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500" b="1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4</a:t>
            </a:r>
            <a:endParaRPr kumimoji="0" sz="15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38F97B3-D8D1-33C4-FBFD-6D612D795758}"/>
              </a:ext>
            </a:extLst>
          </p:cNvPr>
          <p:cNvSpPr/>
          <p:nvPr/>
        </p:nvSpPr>
        <p:spPr>
          <a:xfrm>
            <a:off x="6348334" y="1304144"/>
            <a:ext cx="2795666" cy="2880029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937511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 dirty="0">
                <a:solidFill>
                  <a:srgbClr val="01DFC0"/>
                </a:solidFill>
              </a:rPr>
              <a:t>Project Timeline</a:t>
            </a:r>
            <a:endParaRPr b="1" dirty="0">
              <a:solidFill>
                <a:srgbClr val="01DFC0"/>
              </a:solidFill>
            </a:endParaRP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79064" y="1514311"/>
            <a:ext cx="5276708" cy="86037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The project is scheduled to be completed within a three-week timeframe, starting from November 15, 2024, to the project delivery date on December 1st, 2024. It comprises the following major milestones:</a:t>
            </a:r>
          </a:p>
          <a:p>
            <a:pPr lvl="1"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b="1" dirty="0"/>
              <a:t>Research and Analysis: </a:t>
            </a:r>
            <a:r>
              <a:rPr lang="en-US" sz="1600" dirty="0"/>
              <a:t>November 18th, 2024</a:t>
            </a:r>
          </a:p>
          <a:p>
            <a:pPr lvl="1"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b="1" dirty="0"/>
              <a:t>Backend  Development</a:t>
            </a:r>
            <a:r>
              <a:rPr lang="en-US" sz="1600" dirty="0"/>
              <a:t>: November 23th, 2024</a:t>
            </a:r>
          </a:p>
          <a:p>
            <a:pPr lvl="1"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b="1" dirty="0"/>
              <a:t>Front-end Integration</a:t>
            </a:r>
            <a:r>
              <a:rPr lang="en-US" sz="1600" dirty="0"/>
              <a:t>: November 26th, 2024</a:t>
            </a:r>
          </a:p>
          <a:p>
            <a:pPr lvl="1"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b="1" dirty="0"/>
              <a:t>Testing and Debugging: </a:t>
            </a:r>
            <a:r>
              <a:rPr lang="en-US" sz="1600" dirty="0"/>
              <a:t>November 28th, 2024</a:t>
            </a:r>
          </a:p>
          <a:p>
            <a:pPr lvl="1"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b="1" dirty="0"/>
              <a:t>Final Deployment: </a:t>
            </a:r>
            <a:r>
              <a:rPr lang="en-US" sz="1600" dirty="0"/>
              <a:t>December 1th, 2024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4294967295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" name="Google Shape;407;p15">
            <a:extLst>
              <a:ext uri="{FF2B5EF4-FFF2-40B4-BE49-F238E27FC236}">
                <a16:creationId xmlns:a16="http://schemas.microsoft.com/office/drawing/2014/main" id="{20F52C48-BF91-70FE-2A77-3DA95329B9D1}"/>
              </a:ext>
            </a:extLst>
          </p:cNvPr>
          <p:cNvSpPr txBox="1"/>
          <p:nvPr/>
        </p:nvSpPr>
        <p:spPr>
          <a:xfrm>
            <a:off x="-70387" y="689547"/>
            <a:ext cx="346875" cy="313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500" b="1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5</a:t>
            </a:r>
            <a:endParaRPr kumimoji="0" sz="15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1551ED4-B02A-29E7-4FC6-0BEDA828460B}"/>
              </a:ext>
            </a:extLst>
          </p:cNvPr>
          <p:cNvSpPr/>
          <p:nvPr/>
        </p:nvSpPr>
        <p:spPr>
          <a:xfrm>
            <a:off x="5355772" y="1146950"/>
            <a:ext cx="3788228" cy="3190199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564752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 dirty="0">
                <a:solidFill>
                  <a:srgbClr val="01DFC0"/>
                </a:solidFill>
              </a:rPr>
              <a:t>Conclusion</a:t>
            </a:r>
            <a:endParaRPr b="1" dirty="0">
              <a:solidFill>
                <a:srgbClr val="01DFC0"/>
              </a:solidFill>
            </a:endParaRP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103050" y="1303535"/>
            <a:ext cx="5276708" cy="215166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This project aims to address the challenges inherent in modern chat application like miscommunication, obsolete frontend designs</a:t>
            </a:r>
          </a:p>
          <a:p>
            <a:pPr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By focusing on data encapsulation along the OSI model, we wish to obtain a clear understanding of how this is performed in socket programming</a:t>
            </a:r>
          </a:p>
          <a:p>
            <a:pPr>
              <a:buClr>
                <a:srgbClr val="01DFC0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Through comprehensive research, thoughtful analysis, and agile development methodologies, we aspire to create an robust group chat application</a:t>
            </a: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4294967295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" name="Google Shape;407;p15">
            <a:extLst>
              <a:ext uri="{FF2B5EF4-FFF2-40B4-BE49-F238E27FC236}">
                <a16:creationId xmlns:a16="http://schemas.microsoft.com/office/drawing/2014/main" id="{EC2E94A5-64E9-2CB1-0A83-88C9019B427D}"/>
              </a:ext>
            </a:extLst>
          </p:cNvPr>
          <p:cNvSpPr txBox="1"/>
          <p:nvPr/>
        </p:nvSpPr>
        <p:spPr>
          <a:xfrm>
            <a:off x="-70387" y="689547"/>
            <a:ext cx="346875" cy="313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500" b="1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6</a:t>
            </a:r>
            <a:endParaRPr kumimoji="0" sz="15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5FBA7F-4D64-862A-649A-1D0A171F5EF1}"/>
              </a:ext>
            </a:extLst>
          </p:cNvPr>
          <p:cNvSpPr/>
          <p:nvPr/>
        </p:nvSpPr>
        <p:spPr>
          <a:xfrm>
            <a:off x="5411449" y="1154243"/>
            <a:ext cx="3582649" cy="3383657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040631024"/>
      </p:ext>
    </p:extLst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3650</TotalTime>
  <Words>458</Words>
  <Application>Microsoft Office PowerPoint</Application>
  <PresentationFormat>On-screen Show (16:9)</PresentationFormat>
  <Paragraphs>83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Calibri</vt:lpstr>
      <vt:lpstr>Bell MT</vt:lpstr>
      <vt:lpstr>Arial</vt:lpstr>
      <vt:lpstr>Bahnschrift Light</vt:lpstr>
      <vt:lpstr>Raleway Thin</vt:lpstr>
      <vt:lpstr>Wingdings</vt:lpstr>
      <vt:lpstr>Algerian</vt:lpstr>
      <vt:lpstr>Barlow</vt:lpstr>
      <vt:lpstr>Barlow Light</vt:lpstr>
      <vt:lpstr>Gaoler template</vt:lpstr>
      <vt:lpstr>Computer Networks CS260</vt:lpstr>
      <vt:lpstr>Roadmap</vt:lpstr>
      <vt:lpstr>Project Proposal </vt:lpstr>
      <vt:lpstr>Proposal Overview</vt:lpstr>
      <vt:lpstr>Technology Stack</vt:lpstr>
      <vt:lpstr>Front-End Design</vt:lpstr>
      <vt:lpstr>Challenges</vt:lpstr>
      <vt:lpstr>Project Timeline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Base Management System</dc:title>
  <dc:creator>Muhammad Umar, .</dc:creator>
  <cp:lastModifiedBy>MALIK SAAD</cp:lastModifiedBy>
  <cp:revision>83</cp:revision>
  <dcterms:modified xsi:type="dcterms:W3CDTF">2024-11-19T04:17:39Z</dcterms:modified>
</cp:coreProperties>
</file>